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14.xml" ContentType="application/vnd.openxmlformats-officedocument.presentationml.tags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64"/>
  </p:notes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3" r:id="rId22"/>
    <p:sldId id="286" r:id="rId23"/>
    <p:sldId id="284" r:id="rId24"/>
    <p:sldId id="285" r:id="rId25"/>
    <p:sldId id="287" r:id="rId26"/>
    <p:sldId id="288" r:id="rId27"/>
    <p:sldId id="289" r:id="rId28"/>
    <p:sldId id="323" r:id="rId29"/>
    <p:sldId id="290" r:id="rId30"/>
    <p:sldId id="291" r:id="rId31"/>
    <p:sldId id="292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11" r:id="rId45"/>
    <p:sldId id="306" r:id="rId46"/>
    <p:sldId id="324" r:id="rId47"/>
    <p:sldId id="307" r:id="rId48"/>
    <p:sldId id="308" r:id="rId49"/>
    <p:sldId id="309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9" r:id="rId58"/>
    <p:sldId id="318" r:id="rId59"/>
    <p:sldId id="320" r:id="rId60"/>
    <p:sldId id="321" r:id="rId61"/>
    <p:sldId id="322" r:id="rId62"/>
    <p:sldId id="325" r:id="rId6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4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412" autoAdjust="0"/>
    <p:restoredTop sz="94211" autoAdjust="0"/>
  </p:normalViewPr>
  <p:slideViewPr>
    <p:cSldViewPr>
      <p:cViewPr>
        <p:scale>
          <a:sx n="66" d="100"/>
          <a:sy n="66" d="100"/>
        </p:scale>
        <p:origin x="-7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0CE8F2F-2930-4DC9-A823-74FBC64C8203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0C7517A-756D-47BE-AAD0-4A13C06663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7517A-756D-47BE-AAD0-4A13C066632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4938-B678-4A49-9DBE-E2D0A48DFB7A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9BFA-E1EC-4785-99A2-571E121EC90B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43111-7698-4778-A0DD-DA6436C9521A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TS Pilani Go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819400" y="-3352800"/>
            <a:ext cx="14438086" cy="108285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Topic headings here </a:t>
            </a:r>
          </a:p>
          <a:p>
            <a:pPr lvl="0"/>
            <a:r>
              <a:rPr lang="en-US" dirty="0" smtClean="0"/>
              <a:t>(separator - can run in two lines)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 smtClean="0">
                <a:solidFill>
                  <a:srgbClr val="101141"/>
                </a:solidFill>
                <a:latin typeface="Arial"/>
                <a:cs typeface="Arial"/>
              </a:rPr>
              <a:t>BITS</a:t>
            </a:r>
            <a:r>
              <a:rPr lang="en-US" sz="2900" spc="-150" dirty="0" smtClean="0">
                <a:solidFill>
                  <a:srgbClr val="101141"/>
                </a:solidFill>
                <a:latin typeface="Arial"/>
                <a:cs typeface="Arial"/>
              </a:rPr>
              <a:t> Pilani</a:t>
            </a:r>
            <a:endParaRPr lang="en-US" sz="2900" spc="-15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 smtClean="0">
                <a:solidFill>
                  <a:srgbClr val="101141"/>
                </a:solidFill>
                <a:latin typeface="Arial"/>
                <a:cs typeface="Arial"/>
              </a:rPr>
              <a:t>K K Birla Goa</a:t>
            </a:r>
            <a:r>
              <a:rPr lang="en-US" sz="1200" spc="0" baseline="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200" spc="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32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1"/>
          </p:nvPr>
        </p:nvSpPr>
        <p:spPr>
          <a:xfrm>
            <a:off x="0" y="6492875"/>
            <a:ext cx="2133600" cy="365125"/>
          </a:xfrm>
        </p:spPr>
        <p:txBody>
          <a:bodyPr/>
          <a:lstStyle>
            <a:lvl1pPr>
              <a:defRPr sz="1800" b="1"/>
            </a:lvl1pPr>
          </a:lstStyle>
          <a:p>
            <a:fld id="{6688E2C9-41B8-489E-BA93-596FCE08BAAD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534400" y="6172200"/>
            <a:ext cx="609600" cy="365125"/>
          </a:xfrm>
        </p:spPr>
        <p:txBody>
          <a:bodyPr/>
          <a:lstStyle>
            <a:lvl1pPr>
              <a:defRPr sz="1800" b="1"/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3"/>
          </p:nvPr>
        </p:nvSpPr>
        <p:spPr>
          <a:xfrm>
            <a:off x="2971800" y="6553200"/>
            <a:ext cx="2438400" cy="3048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TS Pilani Goa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819400" y="-3352800"/>
            <a:ext cx="14438086" cy="1082856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 smtClean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 smtClean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  <a:endParaRPr lang="en-US" sz="2900" spc="-1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spc="0" dirty="0" smtClean="0">
                <a:solidFill>
                  <a:srgbClr val="FFFFFF"/>
                </a:solidFill>
                <a:latin typeface="Arial"/>
                <a:cs typeface="Arial"/>
              </a:rPr>
              <a:t>K K Birla Goa</a:t>
            </a:r>
            <a:r>
              <a:rPr lang="en-US" sz="1200" spc="0" baseline="0" dirty="0" smtClean="0">
                <a:solidFill>
                  <a:srgbClr val="FFFFFF"/>
                </a:solidFill>
                <a:latin typeface="Arial"/>
                <a:cs typeface="Arial"/>
              </a:rPr>
              <a:t> Campus</a:t>
            </a:r>
            <a:endParaRPr lang="en-US" sz="1200" spc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Second level</a:t>
            </a:r>
            <a:endParaRPr kumimoji="0" lang="en-GB" sz="2400" u="none" strike="noStrike" kern="1200" cap="none" spc="0" normalizeH="0" noProof="0" dirty="0" smtClean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28015-AB99-4BE7-8122-854247A6FAC9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K K Birla</a:t>
            </a:r>
            <a:r>
              <a:rPr lang="en-US" sz="1100" baseline="0" dirty="0" smtClean="0">
                <a:solidFill>
                  <a:srgbClr val="101141"/>
                </a:solidFill>
                <a:latin typeface="Arial"/>
                <a:cs typeface="Arial"/>
              </a:rPr>
              <a:t> Goa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Slide heading here and it can run in two lines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 smtClean="0">
                <a:solidFill>
                  <a:srgbClr val="101141"/>
                </a:solidFill>
                <a:latin typeface="Arial"/>
                <a:cs typeface="Arial"/>
              </a:rPr>
              <a:t>Pilani, K K Birla Goa Campus</a:t>
            </a:r>
            <a:endParaRPr lang="en-US" sz="900" dirty="0">
              <a:solidFill>
                <a:srgbClr val="10114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6338-7953-452F-9AC5-73B298727FD2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7CFE-8EB5-4A46-82F4-0A6FA5DC1AF0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1740-2EB3-4EED-8D85-193ACC9E5821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0629-7434-4D8C-A40E-AA1693545EF4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3316-78F0-4DE9-B96B-571C17754D5F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8A740-298D-455E-9658-DE130155BE78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C56E-2D1F-43E3-B33E-F40129981667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50FD-3A85-4621-B729-AF0E5C5B7729}" type="datetime1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S. S. Baral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D7E44-7D4F-4942-A8C9-2DF6BF839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9" r:id="rId12"/>
    <p:sldLayoutId id="2147483690" r:id="rId13"/>
    <p:sldLayoutId id="2147483649" r:id="rId14"/>
    <p:sldLayoutId id="2147483652" r:id="rId15"/>
    <p:sldLayoutId id="2147483653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na9oezJ_Yk&amp;feature=related" TargetMode="External"/><Relationship Id="rId2" Type="http://schemas.openxmlformats.org/officeDocument/2006/relationships/hyperlink" Target="http://www.youtube.com/watch?v=pyk_1Me6H3A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Relationship Id="rId4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52400" y="4343400"/>
            <a:ext cx="8991600" cy="2286000"/>
          </a:xfrm>
        </p:spPr>
        <p:txBody>
          <a:bodyPr/>
          <a:lstStyle/>
          <a:p>
            <a:r>
              <a:rPr lang="en-US" dirty="0" smtClean="0"/>
              <a:t>Internal Incompressible Viscous Flow 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By </a:t>
            </a:r>
          </a:p>
          <a:p>
            <a:pPr algn="ctr"/>
            <a:r>
              <a:rPr lang="en-US" sz="2800" dirty="0" smtClean="0"/>
              <a:t>			</a:t>
            </a:r>
            <a:r>
              <a:rPr lang="en-US" sz="2800" dirty="0" smtClean="0"/>
              <a:t>Dr. S. S. </a:t>
            </a:r>
            <a:r>
              <a:rPr lang="en-US" sz="2800" dirty="0" err="1" smtClean="0"/>
              <a:t>Baral</a:t>
            </a:r>
            <a:r>
              <a:rPr lang="en-US" dirty="0" smtClean="0"/>
              <a:t>			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Transformation of coordinates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Velocity profile for laminar flow between stationary parallel plates is parabolic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All results are valid only for </a:t>
            </a:r>
            <a:r>
              <a:rPr lang="en-US" b="1" dirty="0" smtClean="0">
                <a:solidFill>
                  <a:srgbClr val="00B050"/>
                </a:solidFill>
              </a:rPr>
              <a:t>laminar flow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Critical Re for flow between stationary plates is </a:t>
            </a:r>
            <a:r>
              <a:rPr lang="en-US" b="1" u="sng" dirty="0" smtClean="0"/>
              <a:t>1400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(Both plates stationary)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1828800"/>
            <a:ext cx="4191000" cy="195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2286000"/>
            <a:ext cx="3276600" cy="95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41770BD-609E-47C2-90FA-E5A2C2087860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Change in boundary conditions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At y = 0		u = 0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At y = a		u = U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Velocity profile</a:t>
            </a:r>
          </a:p>
          <a:p>
            <a:pPr lvl="1"/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Obtain shear stress distribution, volume flow rate, average velocity, maximum velocity (its location)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(Upper plate moving)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D6F0F5-49E4-46FB-8D6E-0EFDF44CEC04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Dimensionless velocity profile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Effect of pressure gradient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/>
              <a:t>Couette</a:t>
            </a:r>
            <a:r>
              <a:rPr lang="en-US" dirty="0" smtClean="0"/>
              <a:t> flow (when pressure gradient is zero)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All results are valid only for </a:t>
            </a:r>
            <a:r>
              <a:rPr lang="en-US" b="1" dirty="0" smtClean="0">
                <a:solidFill>
                  <a:srgbClr val="00B050"/>
                </a:solidFill>
              </a:rPr>
              <a:t>Laminar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(Upper plate moving)</a:t>
            </a:r>
            <a:endParaRPr lang="en-US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819400"/>
            <a:ext cx="5410199" cy="305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D290FD6-26D7-4175-B90C-6DD7D5CEF75A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Crankshaft journal bearing in an automobile engine lubricated by SAE 30 oil (99C) </a:t>
            </a:r>
          </a:p>
          <a:p>
            <a:r>
              <a:rPr lang="en-US" dirty="0" smtClean="0"/>
              <a:t>   L=31.8 mm</a:t>
            </a:r>
          </a:p>
          <a:p>
            <a:r>
              <a:rPr lang="en-US" dirty="0" smtClean="0"/>
              <a:t>   a=0.0635 / 2</a:t>
            </a:r>
          </a:p>
          <a:p>
            <a:r>
              <a:rPr lang="en-US" dirty="0" smtClean="0"/>
              <a:t>   w = 3600rpm</a:t>
            </a:r>
          </a:p>
          <a:p>
            <a:r>
              <a:rPr lang="en-US" dirty="0" smtClean="0"/>
              <a:t>   No load on bearing</a:t>
            </a:r>
          </a:p>
          <a:p>
            <a:r>
              <a:rPr lang="en-US" dirty="0" smtClean="0"/>
              <a:t>   clearance is symmetric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Determine torque required and power dissipated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 – Torque and power in a journal bearing</a:t>
            </a:r>
            <a:endParaRPr lang="en-US" dirty="0"/>
          </a:p>
        </p:txBody>
      </p:sp>
      <p:pic>
        <p:nvPicPr>
          <p:cNvPr id="4" name="Picture 1" descr="unfig08_02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514600"/>
            <a:ext cx="4646542" cy="210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4A6664-7478-4175-9224-3C3E15722F3E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 – Laminar film on a vertical wall</a:t>
            </a:r>
            <a:endParaRPr lang="en-US" dirty="0"/>
          </a:p>
        </p:txBody>
      </p:sp>
      <p:pic>
        <p:nvPicPr>
          <p:cNvPr id="5" name="Picture 1" descr="unfig08_0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362200"/>
            <a:ext cx="535422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645C74A-F3F1-4287-A176-02A316956ED4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Steady flow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Cylindrical coordinates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Using differential control volume and basic momentum equation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Fully developed laminar flow in a pipe</a:t>
            </a:r>
            <a:endParaRPr lang="en-US" dirty="0"/>
          </a:p>
        </p:txBody>
      </p:sp>
      <p:pic>
        <p:nvPicPr>
          <p:cNvPr id="4" name="Picture 1" descr="fig08_07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8200" y="4114800"/>
            <a:ext cx="7407275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ECB61B3-0B9C-4375-823A-39DA2F6E1B7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534400" cy="4906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In a constant diameter pipe pressure drops uniformly along the pipe length </a:t>
            </a:r>
            <a:r>
              <a:rPr lang="en-US" dirty="0" smtClean="0">
                <a:solidFill>
                  <a:srgbClr val="FF0000"/>
                </a:solidFill>
              </a:rPr>
              <a:t>(except in entrance region)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Velocity profile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Shear stress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Fully developed laminar flow in a pipe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3657600"/>
            <a:ext cx="3886200" cy="10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3124200" y="5486400"/>
            <a:ext cx="1981200" cy="914400"/>
            <a:chOff x="1392" y="3138"/>
            <a:chExt cx="1410" cy="654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92" y="3264"/>
              <a:ext cx="59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16" y="3138"/>
              <a:ext cx="786" cy="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CFC26B-21CE-4693-A749-590AF28B8DF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9831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Volume flow rate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Flow rate as a function of pressure drop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b="1" i="1" dirty="0" smtClean="0">
                <a:solidFill>
                  <a:srgbClr val="00B050"/>
                </a:solidFill>
              </a:rPr>
              <a:t>	Hagen-</a:t>
            </a:r>
            <a:r>
              <a:rPr lang="en-US" b="1" i="1" dirty="0" err="1" smtClean="0">
                <a:solidFill>
                  <a:srgbClr val="00B050"/>
                </a:solidFill>
              </a:rPr>
              <a:t>Poiseuille’s</a:t>
            </a:r>
            <a:r>
              <a:rPr lang="en-US" b="1" i="1" dirty="0" smtClean="0">
                <a:solidFill>
                  <a:srgbClr val="00B050"/>
                </a:solidFill>
              </a:rPr>
              <a:t> equation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Fully developed laminar flow in a pipe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2133600"/>
            <a:ext cx="291717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895600" y="4419600"/>
            <a:ext cx="1905000" cy="990600"/>
            <a:chOff x="1776" y="3024"/>
            <a:chExt cx="1356" cy="684"/>
          </a:xfrm>
        </p:grpSpPr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6" y="3168"/>
              <a:ext cx="456" cy="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56" y="3024"/>
              <a:ext cx="876" cy="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23FF0EB-292F-4424-B4A0-49AE32DAD72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Average velocity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Maximum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Fully developed laminar flow in a pipe</a:t>
            </a:r>
            <a:endParaRPr 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819400" y="2362200"/>
            <a:ext cx="2647950" cy="1143000"/>
            <a:chOff x="2652" y="1776"/>
            <a:chExt cx="1668" cy="720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52" y="1920"/>
              <a:ext cx="45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68" y="1776"/>
              <a:ext cx="1152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2362200" y="4800600"/>
            <a:ext cx="4076700" cy="1143000"/>
            <a:chOff x="1920" y="3072"/>
            <a:chExt cx="2568" cy="720"/>
          </a:xfrm>
        </p:grpSpPr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0" y="3312"/>
              <a:ext cx="756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88" y="3072"/>
              <a:ext cx="18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C452850-0BDE-4A51-A7F1-5FE4E47CA3D8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PART B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800" b="1" dirty="0" smtClean="0"/>
              <a:t>FLOW IN PIPES AND DUCTS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8B17AE2-A68A-42EA-A4E4-080C40D64BF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1"/>
            <a:ext cx="8686800" cy="51816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sz="2600" dirty="0" smtClean="0"/>
              <a:t>Laminar </a:t>
            </a:r>
            <a:r>
              <a:rPr lang="en-US" sz="2600" dirty="0" err="1" smtClean="0"/>
              <a:t>vs</a:t>
            </a:r>
            <a:r>
              <a:rPr lang="en-US" sz="2600" dirty="0" smtClean="0"/>
              <a:t> turbulent flow  and entrance effects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PART A – Fully developed laminar flow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Between infinite parallel plates (stationary / moving)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In a pipe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PART B – Flow in pipes and ducts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Shear stress distribution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Turbulent velocity profiles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Energy considerations in pipe flow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Head loss – calculations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Solution of pipe flow problems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PART C – Flow measurement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Direct methods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Restriction flow meters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Linear flow meters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FC92827-ACC7-46C5-A250-DD5FB9E4A997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Three factors that tend to reduce pressure in a pipe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 decrease in pipe area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An upward slope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Friction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Horizontal pipe (focus of study)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Frictional losses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Major loss (constant area sections of the pipe)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Minor loss (due to fittings/restrictions)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Pressure in the pipe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49F35F3-3ED8-43AC-A7B3-66258857F6B8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93837"/>
            <a:ext cx="8686800" cy="50593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EGL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Constant in case of frictionless flow (</a:t>
            </a:r>
            <a:r>
              <a:rPr lang="en-US" dirty="0" err="1" smtClean="0"/>
              <a:t>inviscid</a:t>
            </a:r>
            <a:r>
              <a:rPr lang="en-US" dirty="0" smtClean="0"/>
              <a:t> fluid flow)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Will continuously decrease in the direction of fluid flow because of friction (which reduces mechanical energy)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Energy equation (pipe flow – reducing elbow)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Energy considerations in pipe flow</a:t>
            </a:r>
            <a:endParaRPr lang="en-US" dirty="0"/>
          </a:p>
        </p:txBody>
      </p:sp>
      <p:pic>
        <p:nvPicPr>
          <p:cNvPr id="7" name="Picture 1" descr="fig08_12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038600"/>
            <a:ext cx="5295900" cy="234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297904-A0D0-4D1C-837F-CC53DBB5CB8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Assumptions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Shaft work = 0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Other work = 0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Shear work = 0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Steady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Incompressible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Internal energy and pressure uniform across inlet and outlet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Energy equation (non-uniform 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Energy considerations in pipe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D20792-9B66-481F-808E-D0589F21576F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5029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Kinetic energy coefficient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Laminar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Turbulent flow</a:t>
            </a:r>
          </a:p>
          <a:p>
            <a:pPr lvl="1"/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Energy equation (using kinetic energy coefficient)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Energy considerations in a pipe flow</a:t>
            </a:r>
            <a:endParaRPr 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990600" y="4038600"/>
            <a:ext cx="7239000" cy="2286000"/>
            <a:chOff x="450" y="1770"/>
            <a:chExt cx="4860" cy="173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0" y="1770"/>
              <a:ext cx="486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0" y="2688"/>
              <a:ext cx="2238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8BFB22-7055-451F-B6AF-2AB9E80A2E6E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8307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Head loss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Dividing energy equation by mass flow rate and rearranging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Most important and useful equations in fluid mechanics</a:t>
            </a:r>
          </a:p>
          <a:p>
            <a:pPr lvl="2"/>
            <a:r>
              <a:rPr lang="en-US" dirty="0" smtClean="0"/>
              <a:t>To determine mechanical energy loss due to friction</a:t>
            </a:r>
          </a:p>
          <a:p>
            <a:pPr lvl="2"/>
            <a:r>
              <a:rPr lang="en-US" dirty="0" smtClean="0"/>
              <a:t>To determine pressure difference if head loss can be calculated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Energy considerations in a pipe flow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667000"/>
            <a:ext cx="6254670" cy="105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3733800"/>
            <a:ext cx="6705600" cy="91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EF1418-3381-4311-B77C-ABC575827C09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Total head loss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Major losses – friction effects in fully developed flow in constant area tubes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Minor losses – results from fittings, area changes, entrances, etc.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Major losses (constant area horizontal tube)</a:t>
            </a:r>
          </a:p>
          <a:p>
            <a:pPr lvl="1">
              <a:buFont typeface="Arial" pitchFamily="34" charset="0"/>
              <a:buChar char="•"/>
            </a:pPr>
            <a:r>
              <a:rPr lang="el-GR" dirty="0" smtClean="0"/>
              <a:t>Δ</a:t>
            </a:r>
            <a:r>
              <a:rPr lang="en-US" dirty="0" smtClean="0"/>
              <a:t>  p/ </a:t>
            </a:r>
            <a:r>
              <a:rPr lang="el-GR" dirty="0" smtClean="0"/>
              <a:t>ρ</a:t>
            </a:r>
            <a:r>
              <a:rPr lang="en-US" dirty="0" smtClean="0"/>
              <a:t> = major losses (energy)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Laminar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Turbulent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F0CDFE7-0330-479D-A60E-151484C7A3B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Laminar flow friction factor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   Where,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Turbulent flow friction factor</a:t>
            </a:r>
          </a:p>
          <a:p>
            <a:r>
              <a:rPr lang="en-US" dirty="0" smtClean="0"/>
              <a:t>	</a:t>
            </a:r>
            <a:r>
              <a:rPr lang="en-US" i="1" dirty="0" smtClean="0"/>
              <a:t>f = </a:t>
            </a:r>
            <a:r>
              <a:rPr lang="el-GR" i="1" dirty="0" smtClean="0"/>
              <a:t>Φ</a:t>
            </a:r>
            <a:r>
              <a:rPr lang="en-US" i="1" dirty="0" smtClean="0"/>
              <a:t> (Re, e/D) (Where e </a:t>
            </a:r>
            <a:r>
              <a:rPr lang="en-US" i="1" dirty="0" smtClean="0">
                <a:sym typeface="Wingdings" pitchFamily="2" charset="2"/>
              </a:rPr>
              <a:t> Roughness factor)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 – Major losses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2209800"/>
            <a:ext cx="2133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0" y="2133600"/>
            <a:ext cx="213491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3581400"/>
            <a:ext cx="14192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3886200"/>
            <a:ext cx="1819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08F94E-8A65-4096-AED0-635D606069A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Moody’s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 – Major losses</a:t>
            </a:r>
            <a:endParaRPr lang="en-US" dirty="0"/>
          </a:p>
        </p:txBody>
      </p:sp>
      <p:pic>
        <p:nvPicPr>
          <p:cNvPr id="4" name="Picture 1" descr="fig08_13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33600"/>
            <a:ext cx="6477000" cy="427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63031DE-F3A8-4E1E-B9DE-B61069D291E9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534400" cy="4983163"/>
          </a:xfrm>
        </p:spPr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Friction factor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Decreases with increase in Re for laminar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Increases sharply at transition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Decreases gradually with increase in Re for turbulent flow regime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Remains constant for large Re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Actual energy loss (</a:t>
            </a:r>
            <a:r>
              <a:rPr lang="en-US" i="1" dirty="0" smtClean="0"/>
              <a:t>h</a:t>
            </a:r>
            <a:r>
              <a:rPr lang="en-US" i="1" baseline="-25000" dirty="0" smtClean="0"/>
              <a:t>l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Proportional to average velocity for laminar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Suddenly increases in transition region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Increases at a rate somewhere between V and V</a:t>
            </a:r>
            <a:r>
              <a:rPr lang="en-US" baseline="30000" dirty="0" smtClean="0"/>
              <a:t>2</a:t>
            </a:r>
            <a:r>
              <a:rPr lang="en-US" dirty="0" smtClean="0"/>
              <a:t> for turbulent flow regime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Proportional to V</a:t>
            </a:r>
            <a:r>
              <a:rPr lang="en-US" baseline="30000" dirty="0" smtClean="0"/>
              <a:t>2</a:t>
            </a:r>
            <a:r>
              <a:rPr lang="en-US" dirty="0" smtClean="0"/>
              <a:t> for fully rough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Moody’s chart -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3B87F06-C18B-42BA-852A-0BE10C70349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534400" cy="49069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Turbulent flow friction factor (empirical expressions)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Colebrook (Re &gt; 2300)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err="1" smtClean="0"/>
              <a:t>Halland’s</a:t>
            </a:r>
            <a:r>
              <a:rPr lang="en-US" dirty="0" smtClean="0"/>
              <a:t> expression </a:t>
            </a:r>
          </a:p>
          <a:p>
            <a:pPr lvl="2"/>
            <a:r>
              <a:rPr lang="en-US" dirty="0" smtClean="0"/>
              <a:t>Re &gt; 3000</a:t>
            </a:r>
          </a:p>
          <a:p>
            <a:pPr lvl="2"/>
            <a:r>
              <a:rPr lang="en-US" dirty="0" smtClean="0"/>
              <a:t>No need of iterations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For smooth pipes – </a:t>
            </a:r>
            <a:r>
              <a:rPr lang="en-US" dirty="0" err="1" smtClean="0"/>
              <a:t>Blasius</a:t>
            </a:r>
            <a:r>
              <a:rPr lang="en-US" dirty="0" smtClean="0"/>
              <a:t> equation (Re &lt;10</a:t>
            </a:r>
            <a:r>
              <a:rPr lang="en-US" baseline="30000" dirty="0" smtClean="0"/>
              <a:t>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Wall shear stress expression can be obtained.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 – Major losses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2819400"/>
            <a:ext cx="533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965399-B517-4FA7-A8F6-1BA7F43B4C31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Function of Reynolds no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 = Inertial forces / viscous forces</a:t>
            </a:r>
          </a:p>
          <a:p>
            <a:pPr lvl="1"/>
            <a:r>
              <a:rPr lang="en-US" dirty="0" smtClean="0"/>
              <a:t>         = (density * average velocity * diameter) / (viscosity)</a:t>
            </a:r>
          </a:p>
          <a:p>
            <a:pPr lvl="1"/>
            <a:r>
              <a:rPr lang="en-US" dirty="0" smtClean="0"/>
              <a:t>            (For internal flows)</a:t>
            </a:r>
          </a:p>
          <a:p>
            <a:pPr lvl="1"/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Experimental demonstration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Using a dye and observing its flow pattern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hlinkClick r:id="rId2"/>
              </a:rPr>
              <a:t>http://www.youtube.com/watch?v=pyk_1Me6H3A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http://www.youtube.com/watch?v=3na9oezJ_Yk&amp;feature=related</a:t>
            </a:r>
            <a:endParaRPr lang="en-US" dirty="0" smtClean="0"/>
          </a:p>
          <a:p>
            <a:pPr lvl="1"/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Critical Reynolds no (transition to turbulent flows)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Approximately 2300 for flow through pipes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Laminar </a:t>
            </a:r>
            <a:r>
              <a:rPr lang="en-US" dirty="0" err="1" smtClean="0"/>
              <a:t>vs</a:t>
            </a:r>
            <a:r>
              <a:rPr lang="en-US" dirty="0" smtClean="0"/>
              <a:t> turbulent flow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C8332E-C90C-42C4-9290-EA3041E0D29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371601"/>
            <a:ext cx="88392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Additional head losses primarily because of flow separation/secondary flow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Energy losses because of fittings, bends, changes in area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Examples – Inlets/Exits, sudden expansion, sudden contraction, valves, elbow , T-fittings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 – Minor losses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82C88F1-86EC-4102-BBB9-BD1CFD747C8B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50593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Minor losses can be computed in either of two ways</a:t>
            </a:r>
          </a:p>
          <a:p>
            <a:r>
              <a:rPr lang="en-US" dirty="0" smtClean="0"/>
              <a:t>					OR</a:t>
            </a:r>
          </a:p>
          <a:p>
            <a:r>
              <a:rPr lang="en-US" dirty="0" smtClean="0"/>
              <a:t>	</a:t>
            </a:r>
          </a:p>
          <a:p>
            <a:r>
              <a:rPr lang="en-US" sz="2400" dirty="0" smtClean="0"/>
              <a:t>	where ‘</a:t>
            </a:r>
            <a:r>
              <a:rPr lang="en-US" sz="2400" i="1" dirty="0" smtClean="0"/>
              <a:t>K</a:t>
            </a:r>
            <a:r>
              <a:rPr lang="en-US" sz="2400" dirty="0" smtClean="0"/>
              <a:t>’ is loss coefficient,</a:t>
            </a:r>
            <a:r>
              <a:rPr lang="en-US" sz="2400" i="1" dirty="0" smtClean="0"/>
              <a:t> L</a:t>
            </a:r>
            <a:r>
              <a:rPr lang="en-US" sz="2400" i="1" baseline="-25000" dirty="0" smtClean="0"/>
              <a:t>e </a:t>
            </a:r>
            <a:r>
              <a:rPr lang="en-US" sz="2400" dirty="0" smtClean="0"/>
              <a:t>is equivalent length of straight pipe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Equivalent length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That length of a pipe which will have the same head loss for the same discharge (outlet 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Calculation of head loss – Minor losses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514600"/>
            <a:ext cx="2057400" cy="104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10200" y="2514600"/>
            <a:ext cx="224271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D11059-641E-4BD2-82F5-6993A29C2570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50593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Basic inlet geometries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Exits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Diffuser at the downstream can reduce head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Inlets/exits</a:t>
            </a:r>
            <a:endParaRPr lang="en-US" dirty="0"/>
          </a:p>
        </p:txBody>
      </p:sp>
      <p:pic>
        <p:nvPicPr>
          <p:cNvPr id="5" name="Picture 1" descr="tab08_02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7543800" cy="2721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C51FE6-CFFA-41B7-A306-B28EF693C7B0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Losses caused by change in area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Sudden contraction / sudden expansion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Loss coefficients are based on larger average velocity term and area ratio (AR)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Enlargements/Contractions</a:t>
            </a:r>
            <a:endParaRPr lang="en-US" dirty="0"/>
          </a:p>
        </p:txBody>
      </p:sp>
      <p:pic>
        <p:nvPicPr>
          <p:cNvPr id="4" name="Picture 1" descr="fig08_15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657600"/>
            <a:ext cx="4919493" cy="299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8ED4364-2B44-4514-8DD5-3761B299E8BB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Losses in sudden contraction/expansion can be reduced by using </a:t>
            </a:r>
            <a:r>
              <a:rPr lang="en-US" dirty="0" smtClean="0">
                <a:solidFill>
                  <a:srgbClr val="7030A0"/>
                </a:solidFill>
              </a:rPr>
              <a:t>nozzles/diffusers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Nozzles (Loss coefficients)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Enlargements/Contractions</a:t>
            </a:r>
            <a:endParaRPr lang="en-US" dirty="0"/>
          </a:p>
        </p:txBody>
      </p:sp>
      <p:pic>
        <p:nvPicPr>
          <p:cNvPr id="4" name="Picture 1" descr="tab08_03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38600"/>
            <a:ext cx="842313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1C196A-B9DA-4CE9-9456-BD4DBC45727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029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Diffusers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Data related to diffuser is commonly presented in terms of pressure recovery coefficient (</a:t>
            </a:r>
            <a:r>
              <a:rPr lang="en-US" sz="2800" i="1" dirty="0" smtClean="0"/>
              <a:t>C</a:t>
            </a:r>
            <a:r>
              <a:rPr lang="en-US" sz="2800" i="1" baseline="-25000" dirty="0" smtClean="0"/>
              <a:t>P</a:t>
            </a:r>
            <a:r>
              <a:rPr lang="en-US" sz="28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i="1" dirty="0" smtClean="0"/>
              <a:t>C</a:t>
            </a:r>
            <a:r>
              <a:rPr lang="en-US" sz="2800" i="1" baseline="-25000" dirty="0" smtClean="0"/>
              <a:t>P</a:t>
            </a:r>
            <a:r>
              <a:rPr lang="en-US" sz="2800" dirty="0" smtClean="0"/>
              <a:t> is the ratio of static pressure rise to inlet dynamic pressure</a:t>
            </a:r>
          </a:p>
          <a:p>
            <a:pPr lvl="1">
              <a:buFont typeface="Arial" pitchFamily="34" charset="0"/>
              <a:buChar char="•"/>
            </a:pPr>
            <a:r>
              <a:rPr lang="en-US" sz="2800" i="1" dirty="0" smtClean="0"/>
              <a:t>C</a:t>
            </a:r>
            <a:r>
              <a:rPr lang="en-US" sz="2800" i="1" baseline="-25000" dirty="0" smtClean="0"/>
              <a:t>P</a:t>
            </a:r>
            <a:r>
              <a:rPr lang="en-US" sz="2800" dirty="0" smtClean="0"/>
              <a:t> for ideal fluid can be related to area ratio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Relation between C</a:t>
            </a:r>
            <a:r>
              <a:rPr lang="en-US" sz="2800" baseline="-25000" dirty="0" smtClean="0"/>
              <a:t>P</a:t>
            </a:r>
            <a:r>
              <a:rPr lang="en-US" sz="2800" dirty="0" smtClean="0"/>
              <a:t> and head loss for conical diffuser (turbulent flow) can be obtained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Enlargements/Contractions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110012-7149-442A-9D3A-CF9513C18DAD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Head losses are generally are measured using equivalent lengths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Additional head loss is because of the secondary flow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Pipe bends</a:t>
            </a:r>
            <a:endParaRPr lang="en-US" dirty="0"/>
          </a:p>
        </p:txBody>
      </p:sp>
      <p:pic>
        <p:nvPicPr>
          <p:cNvPr id="4" name="Picture 1" descr="fig08_17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733800"/>
            <a:ext cx="5867400" cy="288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406B157-E8BA-49D4-B1E9-2753BF5BB441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Head losses are generally measured in terms of equivalent lengths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Minor losses – Valves and fittings</a:t>
            </a:r>
            <a:endParaRPr lang="en-US" dirty="0"/>
          </a:p>
        </p:txBody>
      </p:sp>
      <p:pic>
        <p:nvPicPr>
          <p:cNvPr id="4" name="Picture 1" descr="tab08_0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667000"/>
            <a:ext cx="56399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03F0921-E4B1-4218-BAE5-E12D830FDCFD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Driving force required to maintain the flow against friction is provided by pumps (for liquids), fans and blowers (for gases)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Apply first law of thermodynamics (energy equation) across pump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Pumps add energy in terms of gain in pressure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Head produced by the pump is needed to overcome the head loss for pipe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Pumps, Fans, and Blowers in fluid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D8E700E-7B71-40D6-82BB-02FD2C68083B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Useful relations (Pump work, head gain by the pump)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Pumps, Fans, and Blowers in fluid systems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2819400"/>
            <a:ext cx="23495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2971800"/>
            <a:ext cx="225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53200" y="2819400"/>
            <a:ext cx="1481138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419600"/>
            <a:ext cx="757872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60E4D72-EDB3-4EA0-BC1D-71AB96870FA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1"/>
            <a:ext cx="8839200" cy="5029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Flow in the entrance region of a pipe</a:t>
            </a:r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Velocity at the wall must be zero (no-slip condition)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Boundary layer develops along the walls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Fully developed flow (inviscid core disappears)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Entrance length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Laminar flow </a:t>
            </a:r>
            <a:r>
              <a:rPr lang="en-US" sz="2000" dirty="0" smtClean="0">
                <a:sym typeface="Wingdings" pitchFamily="2" charset="2"/>
              </a:rPr>
              <a:t> L / D = 0.06 * Re (Maximum L = 138 D)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Entrance region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4495800"/>
            <a:ext cx="64928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694A841-3071-43E8-928A-1A57CF48FD33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9069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Equations developed for a pipe (circular cross section) can be used for noncircular ducts by replacing diameter with hydraulic diameter</a:t>
            </a:r>
          </a:p>
          <a:p>
            <a:pPr algn="just">
              <a:buFont typeface="Arial" pitchFamily="34" charset="0"/>
              <a:buChar char="•"/>
            </a:pPr>
            <a:endParaRPr lang="en-US" sz="28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Hydraulic diameter </a:t>
            </a:r>
          </a:p>
          <a:p>
            <a:pPr algn="just">
              <a:buFont typeface="Arial" pitchFamily="34" charset="0"/>
              <a:buChar char="•"/>
            </a:pPr>
            <a:endParaRPr lang="en-US" sz="2800" dirty="0" smtClean="0"/>
          </a:p>
          <a:p>
            <a:pPr algn="just">
              <a:buFont typeface="Arial" pitchFamily="34" charset="0"/>
              <a:buChar char="•"/>
            </a:pPr>
            <a:endParaRPr lang="en-US" sz="28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Hydraulic diameter for rectangular duct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Noncircular ducts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3962400"/>
            <a:ext cx="129472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1800" y="5486400"/>
            <a:ext cx="2057400" cy="87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38F70D7-AB0E-4112-8B81-8D4D631261FB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Energy equation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Calculation of major losses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Calculation of minor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Pipe flow problems - Solutions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72200" y="2057400"/>
            <a:ext cx="2467429" cy="90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2133600"/>
            <a:ext cx="5172696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3810000"/>
            <a:ext cx="4876800" cy="125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3962400"/>
            <a:ext cx="179450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5638800"/>
            <a:ext cx="154387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5562600"/>
            <a:ext cx="1990725" cy="83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E123F8C-1FF9-4A12-B9A9-2B96903D361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Find </a:t>
            </a:r>
            <a:r>
              <a:rPr lang="en-US" dirty="0" smtClean="0">
                <a:latin typeface="Symbol" pitchFamily="18" charset="2"/>
              </a:rPr>
              <a:t>D</a:t>
            </a:r>
            <a:r>
              <a:rPr lang="en-US" i="1" dirty="0" smtClean="0"/>
              <a:t>p</a:t>
            </a:r>
            <a:r>
              <a:rPr lang="en-US" dirty="0" smtClean="0"/>
              <a:t> for a given </a:t>
            </a:r>
            <a:r>
              <a:rPr lang="en-US" i="1" dirty="0" smtClean="0"/>
              <a:t>L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, and </a:t>
            </a:r>
            <a:r>
              <a:rPr lang="en-US" i="1" dirty="0" smtClean="0"/>
              <a:t>Q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800" dirty="0" smtClean="0"/>
              <a:t>Use energy equation directly</a:t>
            </a:r>
          </a:p>
          <a:p>
            <a:pPr lvl="2" algn="just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2" algn="just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Find </a:t>
            </a:r>
            <a:r>
              <a:rPr lang="en-US" i="1" dirty="0" smtClean="0"/>
              <a:t>L</a:t>
            </a:r>
            <a:r>
              <a:rPr lang="en-US" dirty="0" smtClean="0"/>
              <a:t> for a given </a:t>
            </a:r>
            <a:r>
              <a:rPr lang="en-US" dirty="0" smtClean="0">
                <a:latin typeface="Symbol" pitchFamily="18" charset="2"/>
              </a:rPr>
              <a:t>D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 smtClean="0"/>
              <a:t>, and </a:t>
            </a:r>
            <a:r>
              <a:rPr lang="en-US" i="1" dirty="0" smtClean="0"/>
              <a:t>Q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2800" dirty="0" smtClean="0"/>
              <a:t>Use energy equation directly</a:t>
            </a:r>
          </a:p>
          <a:p>
            <a:pPr lvl="2" algn="just">
              <a:buNone/>
            </a:pPr>
            <a:endParaRPr lang="en-US" dirty="0" smtClean="0"/>
          </a:p>
          <a:p>
            <a:pPr lvl="2" algn="just">
              <a:buNone/>
            </a:pPr>
            <a:endParaRPr lang="en-US" dirty="0" smtClean="0"/>
          </a:p>
          <a:p>
            <a:pPr lvl="1" algn="just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Pipe flow problems - Solutions – Single path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6E52A79-DA57-475D-AB29-C8E6B0F76807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983163"/>
          </a:xfrm>
        </p:spPr>
        <p:txBody>
          <a:bodyPr>
            <a:normAutofit/>
          </a:bodyPr>
          <a:lstStyle/>
          <a:p>
            <a:pPr marL="465138" lvl="1" indent="-465138" algn="just">
              <a:lnSpc>
                <a:spcPct val="90000"/>
              </a:lnSpc>
              <a:buFont typeface="Arial" pitchFamily="34" charset="0"/>
              <a:buChar char="•"/>
            </a:pPr>
            <a:r>
              <a:rPr lang="en-US" sz="3000" dirty="0" smtClean="0"/>
              <a:t>Find </a:t>
            </a:r>
            <a:r>
              <a:rPr lang="en-US" sz="3000" i="1" dirty="0" smtClean="0"/>
              <a:t>Q</a:t>
            </a:r>
            <a:r>
              <a:rPr lang="en-US" sz="3000" dirty="0" smtClean="0"/>
              <a:t> for a given </a:t>
            </a:r>
            <a:r>
              <a:rPr lang="en-US" sz="3000" dirty="0" smtClean="0">
                <a:latin typeface="Symbol" pitchFamily="18" charset="2"/>
              </a:rPr>
              <a:t>D</a:t>
            </a:r>
            <a:r>
              <a:rPr lang="en-US" sz="3000" i="1" dirty="0" smtClean="0"/>
              <a:t>p</a:t>
            </a:r>
            <a:r>
              <a:rPr lang="en-US" sz="3000" dirty="0" smtClean="0"/>
              <a:t>, </a:t>
            </a:r>
            <a:r>
              <a:rPr lang="en-US" sz="3000" i="1" dirty="0" smtClean="0"/>
              <a:t>L</a:t>
            </a:r>
            <a:r>
              <a:rPr lang="en-US" sz="3000" dirty="0" smtClean="0"/>
              <a:t>, and </a:t>
            </a:r>
            <a:r>
              <a:rPr lang="en-US" sz="3000" i="1" dirty="0" smtClean="0"/>
              <a:t>D</a:t>
            </a:r>
          </a:p>
          <a:p>
            <a:pPr marL="865188" lvl="2" indent="-465138" algn="just">
              <a:lnSpc>
                <a:spcPct val="90000"/>
              </a:lnSpc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Manually iterate energy equation and friction factor formula to find </a:t>
            </a:r>
            <a:r>
              <a:rPr lang="en-US" sz="2600" i="1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 (or </a:t>
            </a:r>
            <a:r>
              <a:rPr lang="en-US" sz="2600" i="1" dirty="0" smtClean="0">
                <a:latin typeface="Arial" pitchFamily="34" charset="0"/>
                <a:cs typeface="Arial" pitchFamily="34" charset="0"/>
              </a:rPr>
              <a:t>Q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), or</a:t>
            </a:r>
          </a:p>
          <a:p>
            <a:pPr marL="865188" lvl="2" indent="-465138" algn="just"/>
            <a:r>
              <a:rPr lang="en-US" sz="2600" dirty="0" smtClean="0">
                <a:latin typeface="Arial" pitchFamily="34" charset="0"/>
                <a:cs typeface="Arial" pitchFamily="34" charset="0"/>
              </a:rPr>
              <a:t>Directly solve, simultaneously, energy equation and friction factor formula using (for example) Excel</a:t>
            </a:r>
          </a:p>
          <a:p>
            <a:pPr marL="914400" lvl="1" indent="-457200" algn="just">
              <a:lnSpc>
                <a:spcPct val="90000"/>
              </a:lnSpc>
            </a:pPr>
            <a:endParaRPr lang="en-US" sz="3000" dirty="0" smtClean="0"/>
          </a:p>
          <a:p>
            <a:pPr marL="465138" lvl="1" indent="-465138" algn="just">
              <a:lnSpc>
                <a:spcPct val="90000"/>
              </a:lnSpc>
              <a:buFont typeface="Arial" pitchFamily="34" charset="0"/>
              <a:buChar char="•"/>
            </a:pPr>
            <a:r>
              <a:rPr lang="en-US" sz="3000" dirty="0" smtClean="0"/>
              <a:t>Find D for a given </a:t>
            </a:r>
            <a:r>
              <a:rPr lang="en-US" sz="3000" i="1" dirty="0" smtClean="0">
                <a:latin typeface="Symbol" pitchFamily="18" charset="2"/>
              </a:rPr>
              <a:t>D</a:t>
            </a:r>
            <a:r>
              <a:rPr lang="en-US" sz="3000" i="1" dirty="0" smtClean="0"/>
              <a:t>p</a:t>
            </a:r>
            <a:r>
              <a:rPr lang="en-US" sz="3000" dirty="0" smtClean="0"/>
              <a:t>, L, and Q</a:t>
            </a:r>
          </a:p>
          <a:p>
            <a:pPr marL="858838" lvl="2" indent="-465138" algn="just">
              <a:lnSpc>
                <a:spcPct val="90000"/>
              </a:lnSpc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Manually iterate energy equation and friction factor formula to find D, or</a:t>
            </a:r>
          </a:p>
          <a:p>
            <a:pPr marL="858838" lvl="2" indent="-465138" algn="just">
              <a:lnSpc>
                <a:spcPct val="90000"/>
              </a:lnSpc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Directly solve, simultaneously, energy equation and friction factor formula using (for example) Excel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Pipe flow problems - Solutions – Single path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6280A93-424B-4539-AA98-552D26B0A58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77724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F68386-64CF-495D-9F44-5EC103633A60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93837"/>
            <a:ext cx="8839200" cy="49831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Crude oil flows through a pipeline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Q = 2.944 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/s, D = 1.22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Roughness is equivalent to galvanized iron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Max allowable pressure = 8.27 </a:t>
            </a:r>
            <a:r>
              <a:rPr lang="en-US" sz="2000" dirty="0" err="1" smtClean="0"/>
              <a:t>MPa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Min pressure required to keep gases in </a:t>
            </a:r>
            <a:r>
              <a:rPr lang="en-US" sz="2000" dirty="0" err="1" smtClean="0"/>
              <a:t>sol</a:t>
            </a:r>
            <a:r>
              <a:rPr lang="en-US" sz="2000" baseline="30000" dirty="0" err="1" smtClean="0"/>
              <a:t>n</a:t>
            </a:r>
            <a:r>
              <a:rPr lang="en-US" sz="2000" dirty="0" smtClean="0"/>
              <a:t> = 344.5 </a:t>
            </a:r>
            <a:r>
              <a:rPr lang="en-US" sz="2000" dirty="0" err="1" smtClean="0"/>
              <a:t>kPa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SG</a:t>
            </a:r>
            <a:r>
              <a:rPr lang="en-US" sz="2000" baseline="-25000" dirty="0" err="1" smtClean="0"/>
              <a:t>Crude</a:t>
            </a:r>
            <a:r>
              <a:rPr lang="en-US" sz="2000" dirty="0" smtClean="0"/>
              <a:t> = 0.93, Viscosity (@60</a:t>
            </a:r>
            <a:r>
              <a:rPr lang="en-US" sz="2000" baseline="30000" dirty="0" smtClean="0"/>
              <a:t>0</a:t>
            </a:r>
            <a:r>
              <a:rPr lang="en-US" sz="2000" dirty="0" smtClean="0"/>
              <a:t> C) = 0.0168 Ns/m</a:t>
            </a:r>
            <a:r>
              <a:rPr lang="en-US" sz="2000" baseline="30000" dirty="0" smtClean="0"/>
              <a:t>2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Determine maximum spacing between pumping stations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If pump efficiency = 85%, find power supplied @ each station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Example: Flow in a pipeline (Unknown length)</a:t>
            </a:r>
            <a:endParaRPr lang="en-US" dirty="0"/>
          </a:p>
        </p:txBody>
      </p:sp>
      <p:pic>
        <p:nvPicPr>
          <p:cNvPr id="4" name="Picture 1" descr="unfig08_07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0" y="4724400"/>
            <a:ext cx="74072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E762ABF-52BF-4226-AE3F-2DEBDD9B3D14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1"/>
            <a:ext cx="86868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Water supply through 152.4 m of drawn tubing from an engine driven pump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Pump discharge = 0.0946 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Pump discharge pressure = Max 448.2kPa(g)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Sprinkler pressure = Min 206.8kPa (g)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Minor losses and elevation changes are neglected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Determine smallest standard pipe size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Example: Flow in an irrigation system (Unknown diameter)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CF1E742-2EF4-4748-9598-6BEDB1E3B8A6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0"/>
            <a:ext cx="7162800" cy="177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PART C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800" b="1" dirty="0" smtClean="0"/>
              <a:t>FLOW MEASUREMENT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BCF148-6F97-4080-A4F1-2932F3397FAC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Direct methods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Restriction flow meters for internal flows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Principle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Orifice plate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Flow nozzle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Venturi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Laminar flow element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Linear flow 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measurement – Methods  and devices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7853EE1-8C5F-4C7C-B66D-FAC9208CCACD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Liquids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Measure the amount of liquid accumulated in a container for a fixed period of time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Gases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‘Bell’  or ‘balloon’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measurement – Direct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72540E-0906-4441-B5AB-DC965E3DD6BA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PART A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800" b="1" dirty="0" smtClean="0"/>
              <a:t>FULLY DEVELOPED LAMINAR FLOW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C69BD3-4CC4-4F4B-B10F-2C1B9FE83F88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50593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Principle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Based on acceleration of a fluid stream through some form of nozzle (change in velocity leads to change in pressure)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Vena </a:t>
            </a:r>
            <a:r>
              <a:rPr lang="en-US" dirty="0" err="1" smtClean="0"/>
              <a:t>contracta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</a:t>
            </a:r>
            <a:endParaRPr lang="en-US" dirty="0"/>
          </a:p>
        </p:txBody>
      </p:sp>
      <p:pic>
        <p:nvPicPr>
          <p:cNvPr id="4" name="Picture 1" descr="fig08_19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3429000"/>
            <a:ext cx="6324600" cy="236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32AE31-0CFF-40A0-AA12-57D332E6A716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510540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Basic equations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Continuity equation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Bernoulli’s equation </a:t>
            </a:r>
          </a:p>
          <a:p>
            <a:pPr lvl="2"/>
            <a:r>
              <a:rPr lang="en-US" dirty="0" smtClean="0"/>
              <a:t>Assumptions – steady, incompressible, frictionless flow along a streamline, uniform velocity at inlet and outlet, pressure is uniform,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=z</a:t>
            </a:r>
            <a:r>
              <a:rPr lang="en-US" i="1" baseline="-25000" dirty="0" smtClean="0"/>
              <a:t>2 </a:t>
            </a:r>
          </a:p>
          <a:p>
            <a:pPr lvl="2">
              <a:buNone/>
            </a:pPr>
            <a:endParaRPr lang="en-US" i="1" dirty="0" smtClean="0"/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Flow rate is proportional to square root of pressure drop </a:t>
            </a:r>
          </a:p>
          <a:p>
            <a:pPr lvl="1"/>
            <a:endParaRPr lang="en-US" sz="2800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- Determination of flow rate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DB30EC8-EDB5-4F6A-8205-72E2170C01D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9530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Actual flow rate (</a:t>
            </a:r>
            <a:r>
              <a:rPr lang="en-US" i="1" dirty="0" smtClean="0"/>
              <a:t>C</a:t>
            </a:r>
            <a:r>
              <a:rPr lang="en-US" dirty="0" smtClean="0"/>
              <a:t> times theoretical flow rate)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Discharge coefficient (for actual flow rate)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Empirical constant (need to be determined from experiment)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Ratio of actual flow rate to theoretical flow rate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Depends on</a:t>
            </a:r>
          </a:p>
          <a:p>
            <a:pPr lvl="2"/>
            <a:r>
              <a:rPr lang="en-US" dirty="0" smtClean="0"/>
              <a:t>Type of flow meter, Reynolds number, Diameter ratio (</a:t>
            </a:r>
            <a:r>
              <a:rPr lang="en-US" dirty="0" err="1" smtClean="0"/>
              <a:t>D</a:t>
            </a:r>
            <a:r>
              <a:rPr lang="en-US" baseline="-25000" dirty="0" err="1" smtClean="0"/>
              <a:t>t</a:t>
            </a:r>
            <a:r>
              <a:rPr lang="en-US" dirty="0" smtClean="0"/>
              <a:t>/D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Determination of flow rate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09800"/>
            <a:ext cx="5715000" cy="112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045CEF5-1BFA-4C0C-8ECD-257F6207EC96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Velocity-of-approach factor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Flow coefficient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Determination of flow rate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429000"/>
            <a:ext cx="4316998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5621DD4-B3B0-457C-A461-9C775F1B40DE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Types of restriction flow meters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Orifice plate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/>
              <a:t>Venturi</a:t>
            </a:r>
            <a:r>
              <a:rPr lang="en-US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Flow nozzle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Laminar flow element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Selection criteria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Cost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Accuracy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Ease of installation and maintenance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Need for calibration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Types and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9A4661-326A-434B-921E-B08CD51921E5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983163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3000" dirty="0" smtClean="0"/>
              <a:t>Low cost, easy to install or replace</a:t>
            </a:r>
          </a:p>
          <a:p>
            <a:pPr>
              <a:buFont typeface="Arial" pitchFamily="34" charset="0"/>
              <a:buChar char="•"/>
            </a:pPr>
            <a:r>
              <a:rPr lang="en-US" sz="3000" dirty="0" smtClean="0"/>
              <a:t>Concentric/eccentric plates</a:t>
            </a:r>
          </a:p>
          <a:p>
            <a:pPr>
              <a:buFont typeface="Arial" pitchFamily="34" charset="0"/>
              <a:buChar char="•"/>
            </a:pPr>
            <a:r>
              <a:rPr lang="en-US" sz="3000" dirty="0" smtClean="0"/>
              <a:t>Limitations - limited capacity and permanent head loss</a:t>
            </a:r>
          </a:p>
          <a:p>
            <a:pPr>
              <a:buFont typeface="Arial" pitchFamily="34" charset="0"/>
              <a:buChar char="•"/>
            </a:pPr>
            <a:r>
              <a:rPr lang="en-US" sz="3000" dirty="0" smtClean="0"/>
              <a:t>Location of pressure taps and correlations for discharge coefficient 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Orifice plate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676400"/>
            <a:ext cx="4267200" cy="191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7347427-BD09-4F3C-96D0-F0099F6D3A98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14800" cy="4460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Pressure taps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17975" cy="4460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 corner taps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Orifice plate</a:t>
            </a:r>
            <a:endParaRPr lang="en-US" dirty="0"/>
          </a:p>
        </p:txBody>
      </p:sp>
      <p:pic>
        <p:nvPicPr>
          <p:cNvPr id="4" name="Picture 1" descr="fig08_2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057400"/>
            <a:ext cx="4267200" cy="415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fig08_20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57200" y="2286000"/>
            <a:ext cx="3755967" cy="2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38600" cy="522288"/>
          </a:xfrm>
        </p:spPr>
        <p:txBody>
          <a:bodyPr/>
          <a:lstStyle/>
          <a:p>
            <a:r>
              <a:rPr lang="en-US" dirty="0" smtClean="0"/>
              <a:t>Flow Nozzle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460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Flow coefficient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Flow nozzles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0"/>
            <a:ext cx="3856142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" descr="fig08_23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133600"/>
            <a:ext cx="3904820" cy="410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Low permanent head loss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Self-cleaning (smooth internal contours)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High installation/maintenance cost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Discharge coefficients </a:t>
            </a:r>
            <a:r>
              <a:rPr lang="en-US" dirty="0" smtClean="0">
                <a:sym typeface="Wingdings" pitchFamily="2" charset="2"/>
              </a:rPr>
              <a:t> 0.98 to 0.995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</a:t>
            </a:r>
            <a:r>
              <a:rPr lang="en-US" dirty="0" err="1" smtClean="0"/>
              <a:t>Venturi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05000"/>
            <a:ext cx="4572000" cy="16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8255C46-27EF-445E-8C97-FB6478D194D6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534400" cy="48307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Permanent head loss (Fig 8.24)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- Comparison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28800"/>
            <a:ext cx="8202711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E80D2F2-EC0B-474F-95AE-D89A5443049A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System – Two infinite (in </a:t>
            </a:r>
            <a:r>
              <a:rPr lang="en-US" sz="2800" i="1" dirty="0" smtClean="0"/>
              <a:t>z</a:t>
            </a:r>
            <a:r>
              <a:rPr lang="en-US" sz="2800" dirty="0" smtClean="0"/>
              <a:t>-direction) plates separated by a distance ‘</a:t>
            </a:r>
            <a:r>
              <a:rPr lang="en-US" sz="2800" i="1" dirty="0" smtClean="0"/>
              <a:t>a</a:t>
            </a:r>
            <a:r>
              <a:rPr lang="en-US" sz="2800" dirty="0" smtClean="0"/>
              <a:t>’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Assumption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Fully developed laminar flow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i="1" dirty="0" smtClean="0">
                <a:sym typeface="Wingdings" pitchFamily="2" charset="2"/>
              </a:rPr>
              <a:t>u = u (y)</a:t>
            </a:r>
            <a:endParaRPr lang="en-US" i="1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No variations of fluid properties in ‘</a:t>
            </a:r>
            <a:r>
              <a:rPr lang="en-US" i="1" dirty="0" smtClean="0"/>
              <a:t>z</a:t>
            </a:r>
            <a:r>
              <a:rPr lang="en-US" dirty="0" smtClean="0"/>
              <a:t>’ direction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Steady and incompressible flow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No component of velocity in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smtClean="0"/>
              <a:t>z</a:t>
            </a:r>
            <a:r>
              <a:rPr lang="en-US" dirty="0" smtClean="0"/>
              <a:t> directions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Boundary conditions for </a:t>
            </a:r>
            <a:r>
              <a:rPr lang="en-US" sz="2800" i="1" dirty="0" smtClean="0"/>
              <a:t>x</a:t>
            </a:r>
            <a:r>
              <a:rPr lang="en-US" sz="2800" dirty="0" smtClean="0"/>
              <a:t>-component of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 between infinite parallel plates (Both plates stationary)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2286000"/>
            <a:ext cx="4114800" cy="192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0CE255E-19B1-4F68-BB95-DE6947D31486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83163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Contains section in which flow passes through a large number of small diameter tubes (so that the flow is laminar in the tube)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For laminar flow through a tube – Hagen-</a:t>
            </a:r>
            <a:r>
              <a:rPr lang="en-US" dirty="0" err="1" smtClean="0"/>
              <a:t>Poiseuille’s</a:t>
            </a:r>
            <a:r>
              <a:rPr lang="en-US" dirty="0" smtClean="0"/>
              <a:t> equation can be used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Flow rate is directly proportional to pressure drop</a:t>
            </a:r>
          </a:p>
          <a:p>
            <a:pPr lvl="1" algn="just">
              <a:buFont typeface="Arial" pitchFamily="34" charset="0"/>
              <a:buChar char="•"/>
            </a:pP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Flow rate in each tube is a linear function of pressure drop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Flow rate through a pipe is sum of each of these tube flow rates (linear function of pressure drop)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Fluid temperature must be known to calculate viscosity (and hence to know accurate flow rate)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Restriction flow meters – Laminar flow element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4739C04-74B4-48E6-9652-1EFB5F941AA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86800" cy="4906963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Produces output/signals that are directly proportional to flow rate (No need to measure differential pressure)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Commonly used linear flow meters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Float meters (</a:t>
            </a:r>
            <a:r>
              <a:rPr lang="en-US" dirty="0" err="1" smtClean="0"/>
              <a:t>Rotameter</a:t>
            </a:r>
            <a:r>
              <a:rPr lang="en-US" dirty="0" smtClean="0"/>
              <a:t>)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Turbine flow meter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Vortex flow meter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Electromagnetic flow meter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Magnetic flow meters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Ultrasonic flow 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Linear flow 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2E611F-EA08-496E-8952-2D16BFC18840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5715000" cy="52578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Typical area meter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Consists of gradually tapered glass mounted vertically in a frame with the large end up.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Fluid flows upward  through the tapered tube and suspends freely a float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Float is the indicating element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reading of the meter is obtained from the scale reading at edge of the float, which is taken at the largest cross section of the float.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Need to be calibrated to have relation between flow rate and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867400" y="1600200"/>
            <a:ext cx="32766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Rotameter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819400" cy="304800"/>
          </a:xfrm>
        </p:spPr>
        <p:txBody>
          <a:bodyPr/>
          <a:lstStyle/>
          <a:p>
            <a:fld id="{F09EFA10-9CAB-4E75-A110-AC16510811D6}" type="datetime1">
              <a:rPr lang="en-US" sz="1800" b="1" smtClean="0"/>
              <a:pPr/>
              <a:t>11/3/2015</a:t>
            </a:fld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172200"/>
            <a:ext cx="533400" cy="381000"/>
          </a:xfrm>
        </p:spPr>
        <p:txBody>
          <a:bodyPr/>
          <a:lstStyle/>
          <a:p>
            <a:fld id="{BC8D7E44-7D4F-4942-A8C9-2DF6BF8399E8}" type="slidenum">
              <a:rPr lang="en-US" sz="1800" b="1" smtClean="0"/>
              <a:pPr/>
              <a:t>62</a:t>
            </a:fld>
            <a:endParaRPr lang="en-US" sz="18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971800" y="6553200"/>
            <a:ext cx="2438400" cy="304800"/>
          </a:xfrm>
        </p:spPr>
        <p:txBody>
          <a:bodyPr/>
          <a:lstStyle/>
          <a:p>
            <a:r>
              <a:rPr lang="en-US" sz="1800" b="1" smtClean="0"/>
              <a:t>Dr. S. S. Baral</a:t>
            </a:r>
            <a:endParaRPr lang="en-US" sz="1800" b="1" dirty="0"/>
          </a:p>
        </p:txBody>
      </p:sp>
      <p:pic>
        <p:nvPicPr>
          <p:cNvPr id="1026" name="Picture 2" descr="http://www.chem.mtu.edu/%7Efmorriso/cm310/flow_meters/imageH4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5602" y="1600200"/>
            <a:ext cx="3248397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9831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Objective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To obtain velocity field, shear stress distribution and other flow properties of interest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Solution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Analysis using differential control volume (</a:t>
            </a:r>
            <a:r>
              <a:rPr lang="en-US" i="1" dirty="0" err="1" smtClean="0"/>
              <a:t>dV</a:t>
            </a:r>
            <a:r>
              <a:rPr lang="en-US" i="1" dirty="0" smtClean="0"/>
              <a:t> = </a:t>
            </a:r>
            <a:r>
              <a:rPr lang="en-US" i="1" dirty="0" err="1" smtClean="0"/>
              <a:t>dx</a:t>
            </a:r>
            <a:r>
              <a:rPr lang="en-US" i="1" dirty="0" smtClean="0"/>
              <a:t> </a:t>
            </a:r>
            <a:r>
              <a:rPr lang="en-US" i="1" dirty="0" err="1" smtClean="0"/>
              <a:t>dy</a:t>
            </a:r>
            <a:r>
              <a:rPr lang="en-US" i="1" dirty="0" smtClean="0"/>
              <a:t> </a:t>
            </a:r>
            <a:r>
              <a:rPr lang="en-US" i="1" dirty="0" err="1" smtClean="0"/>
              <a:t>dz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Basic momentum equation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(Both plates stationary)</a:t>
            </a:r>
            <a:endParaRPr lang="en-US" dirty="0"/>
          </a:p>
        </p:txBody>
      </p:sp>
      <p:pic>
        <p:nvPicPr>
          <p:cNvPr id="4" name="Picture 1" descr="fig08_03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0" y="4343400"/>
            <a:ext cx="7178675" cy="228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444240-FB44-48FD-8441-1C725D2D8702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610600" cy="4906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Velocity profile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Shear stress distribution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Volume flow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(Both plates stationary)</a:t>
            </a:r>
            <a:endParaRPr lang="en-US" dirty="0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438400" y="2133600"/>
            <a:ext cx="3962400" cy="1066800"/>
            <a:chOff x="1008" y="3024"/>
            <a:chExt cx="2874" cy="786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8" y="3168"/>
              <a:ext cx="456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40" y="3024"/>
              <a:ext cx="2442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667000" y="3886200"/>
            <a:ext cx="3352800" cy="990600"/>
            <a:chOff x="2586" y="1827"/>
            <a:chExt cx="2310" cy="666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86" y="1953"/>
              <a:ext cx="588" cy="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82" y="1827"/>
              <a:ext cx="1614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5486400"/>
            <a:ext cx="2819400" cy="98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BEB8E9-12C1-4E87-8B4B-95ABA7F6A111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1"/>
            <a:ext cx="8839200" cy="50292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Flow rate as a function of pressure drop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Average velocity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Maximum velocity (Location)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Flow between infinite parallel plates (Both plates stationary)</a:t>
            </a:r>
            <a:endParaRPr 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590800" y="2133600"/>
            <a:ext cx="1524000" cy="762000"/>
            <a:chOff x="1776" y="2082"/>
            <a:chExt cx="1242" cy="702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6" y="2160"/>
              <a:ext cx="498" cy="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52" y="2082"/>
              <a:ext cx="666" cy="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1905001" y="3810000"/>
            <a:ext cx="2514600" cy="990600"/>
            <a:chOff x="816" y="3216"/>
            <a:chExt cx="1974" cy="696"/>
          </a:xfrm>
        </p:grpSpPr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48" y="3216"/>
              <a:ext cx="1542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6" y="3312"/>
              <a:ext cx="378" cy="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5638800"/>
            <a:ext cx="3810000" cy="91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F2B272E-46E5-4CC2-B162-DF29058E11E4}" type="datetime1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S. S. Baral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Box 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4852</TotalTime>
  <Words>2639</Words>
  <Application>Microsoft Office PowerPoint</Application>
  <PresentationFormat>On-screen Show (4:3)</PresentationFormat>
  <Paragraphs>628</Paragraphs>
  <Slides>62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S.S.Baral</cp:lastModifiedBy>
  <cp:revision>1095</cp:revision>
  <dcterms:created xsi:type="dcterms:W3CDTF">2011-09-14T09:42:05Z</dcterms:created>
  <dcterms:modified xsi:type="dcterms:W3CDTF">2015-11-03T02:59:09Z</dcterms:modified>
</cp:coreProperties>
</file>